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4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85" d="100"/>
          <a:sy n="85" d="100"/>
        </p:scale>
        <p:origin x="396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1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>
            <a:off x="3948426" y="791737"/>
            <a:ext cx="3183468" cy="3429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784" y="4320044"/>
            <a:ext cx="54537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56451" flipH="1">
            <a:off x="10176889" y="4242607"/>
            <a:ext cx="959526" cy="14785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880870" flipH="1">
            <a:off x="10239232" y="4614904"/>
            <a:ext cx="524458" cy="10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260275" y="-57564"/>
            <a:ext cx="2538312" cy="2828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3" y="430555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" y="1736349"/>
            <a:ext cx="1959134" cy="18658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1B7BC-39A3-448B-BE72-DC4DE6B4BBEA}"/>
              </a:ext>
            </a:extLst>
          </p:cNvPr>
          <p:cNvSpPr/>
          <p:nvPr/>
        </p:nvSpPr>
        <p:spPr>
          <a:xfrm>
            <a:off x="2450812" y="1596149"/>
            <a:ext cx="7566023" cy="41857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분석방안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lvl="1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데이터 선택</a:t>
            </a:r>
            <a:endParaRPr lang="en-US" altLang="ko-K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모델 선택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US" altLang="ko-K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예측 과제 </a:t>
            </a:r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시각화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DB0AB-2440-410C-A58E-E57A074AB95C}"/>
              </a:ext>
            </a:extLst>
          </p:cNvPr>
          <p:cNvSpPr txBox="1"/>
          <p:nvPr/>
        </p:nvSpPr>
        <p:spPr>
          <a:xfrm>
            <a:off x="218693" y="210060"/>
            <a:ext cx="208101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 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DF899D-7A9B-47F4-B186-D8FE6DA0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2100970" y="148616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/>
          <p:cNvSpPr/>
          <p:nvPr/>
        </p:nvSpPr>
        <p:spPr>
          <a:xfrm>
            <a:off x="293887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07392" y="1003150"/>
            <a:ext cx="3328909" cy="5374232"/>
            <a:chOff x="152213" y="1094382"/>
            <a:chExt cx="3456123" cy="5374232"/>
          </a:xfrm>
        </p:grpSpPr>
        <p:sp>
          <p:nvSpPr>
            <p:cNvPr id="5" name="TextBox 4"/>
            <p:cNvSpPr txBox="1"/>
            <p:nvPr/>
          </p:nvSpPr>
          <p:spPr>
            <a:xfrm>
              <a:off x="567158" y="1805799"/>
              <a:ext cx="3041178" cy="466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 dirty="0"/>
                <a:t>감귤 생산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기온</a:t>
              </a:r>
            </a:p>
            <a:p>
              <a:pPr lvl="0">
                <a:defRPr/>
              </a:pPr>
              <a:r>
                <a:rPr lang="ko-KR" altLang="en-US" sz="2500" dirty="0"/>
                <a:t> </a:t>
              </a:r>
              <a:r>
                <a:rPr lang="en-US" altLang="ko-KR" sz="2500" dirty="0"/>
                <a:t>- </a:t>
              </a:r>
              <a:r>
                <a:rPr lang="ko-KR" altLang="en-US" sz="2500" dirty="0"/>
                <a:t>강수량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일조량 </a:t>
              </a:r>
              <a:r>
                <a:rPr lang="en-US" altLang="ko-KR" sz="2500" dirty="0"/>
                <a:t>/ </a:t>
              </a:r>
              <a:r>
                <a:rPr lang="ko-KR" altLang="en-US" sz="2500" dirty="0"/>
                <a:t>습도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공급면적</a:t>
              </a:r>
            </a:p>
            <a:p>
              <a:pPr lvl="0">
                <a:defRPr/>
              </a:pPr>
              <a:endParaRPr lang="en-US" altLang="ko-KR" sz="2500" dirty="0"/>
            </a:p>
            <a:p>
              <a:pPr lvl="0">
                <a:defRPr/>
              </a:pPr>
              <a:r>
                <a:rPr lang="ko-KR" altLang="en-US" sz="2500" dirty="0"/>
                <a:t>감귤 소비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구입 액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구매빈도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en-US" altLang="ko-KR" sz="2400" dirty="0"/>
                <a:t>1</a:t>
              </a:r>
              <a:r>
                <a:rPr lang="ko-KR" altLang="en-US" sz="2400" dirty="0"/>
                <a:t>회평균구입액</a:t>
              </a:r>
              <a:endParaRPr lang="en-US" altLang="ko-KR" sz="2400" dirty="0"/>
            </a:p>
            <a:p>
              <a:pPr marL="342900" indent="-342900">
                <a:buFontTx/>
                <a:buChar char="-"/>
                <a:defRPr/>
              </a:pPr>
              <a:endParaRPr lang="en-US" altLang="ko-KR" sz="2400" dirty="0"/>
            </a:p>
            <a:p>
              <a:pPr>
                <a:defRPr/>
              </a:pPr>
              <a:r>
                <a:rPr lang="ko-KR" altLang="en-US" sz="2400" dirty="0"/>
                <a:t>감귤 가공식품 </a:t>
              </a:r>
              <a:endParaRPr lang="en-US" altLang="ko-KR" sz="2400" dirty="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/>
          <p:cNvSpPr/>
          <p:nvPr/>
        </p:nvSpPr>
        <p:spPr>
          <a:xfrm>
            <a:off x="3474615" y="197968"/>
            <a:ext cx="2636815" cy="593455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3356980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/>
          <p:cNvSpPr/>
          <p:nvPr/>
        </p:nvSpPr>
        <p:spPr>
          <a:xfrm>
            <a:off x="3797797" y="1698750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생산량</a:t>
            </a:r>
          </a:p>
        </p:txBody>
      </p:sp>
      <p:sp>
        <p:nvSpPr>
          <p:cNvPr id="25" name="사각형: 잘린 한쪽 모서리 24"/>
          <p:cNvSpPr/>
          <p:nvPr/>
        </p:nvSpPr>
        <p:spPr>
          <a:xfrm>
            <a:off x="3796991" y="2193818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소비량</a:t>
            </a:r>
          </a:p>
        </p:txBody>
      </p:sp>
      <p:sp>
        <p:nvSpPr>
          <p:cNvPr id="26" name="사각형: 잘린 한쪽 모서리 25"/>
          <p:cNvSpPr/>
          <p:nvPr/>
        </p:nvSpPr>
        <p:spPr>
          <a:xfrm>
            <a:off x="3797797" y="2686496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유통과정</a:t>
            </a: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SET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740093" y="2304746"/>
              <a:ext cx="1084394" cy="893548"/>
            </a:xfrm>
            <a:prstGeom prst="rect">
              <a:avLst/>
            </a:prstGeom>
            <a:noFill/>
          </p:spPr>
        </p:pic>
        <p:pic>
          <p:nvPicPr>
            <p:cNvPr id="2056" name="Picture 8" descr="회귀분석에 대한 이미지 검색결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740093" y="333623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58" name="Picture 10" descr="랜덤포레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6733118" y="436772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60" name="Picture 12" descr="Kmeans에 대한 이미지 검색결과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6733719" y="5457572"/>
              <a:ext cx="1084394" cy="893548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7929341" y="2287870"/>
              <a:ext cx="1503938" cy="9121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/>
                <a:t>시계열분석</a:t>
              </a:r>
            </a:p>
            <a:p>
              <a:pPr lvl="0">
                <a:defRPr/>
              </a:pPr>
              <a:r>
                <a:rPr lang="ko-KR" altLang="en-US" sz="1100"/>
                <a:t>시간의 흐름에 따른</a:t>
              </a:r>
            </a:p>
            <a:p>
              <a:pPr lvl="0">
                <a:defRPr/>
              </a:pPr>
              <a:r>
                <a:rPr lang="ko-KR" altLang="en-US" sz="1100"/>
                <a:t>일정한 간격마다의</a:t>
              </a:r>
            </a:p>
            <a:p>
              <a:pPr lvl="0">
                <a:defRPr/>
              </a:pPr>
              <a:r>
                <a:rPr lang="ko-KR" altLang="en-US" sz="1100"/>
                <a:t>변화를 통계학적으로</a:t>
              </a:r>
            </a:p>
            <a:p>
              <a:pPr lvl="0">
                <a:defRPr/>
              </a:pPr>
              <a:r>
                <a:rPr lang="ko-KR" altLang="en-US" sz="1100"/>
                <a:t>분석하는 모형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9341" y="3322319"/>
              <a:ext cx="1540806" cy="9152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2.  </a:t>
              </a:r>
              <a:r>
                <a:rPr lang="ko-KR" altLang="en-US" sz="1100"/>
                <a:t>회귀분석</a:t>
              </a:r>
            </a:p>
            <a:p>
              <a:pPr lvl="0">
                <a:defRPr/>
              </a:pPr>
              <a:r>
                <a:rPr lang="ko-KR" altLang="en-US" sz="1100"/>
                <a:t>유효변수</a:t>
              </a:r>
              <a:r>
                <a:rPr lang="en-US" altLang="ko-KR" sz="1100"/>
                <a:t>(</a:t>
              </a:r>
              <a:r>
                <a:rPr lang="ko-KR" altLang="en-US" sz="1100"/>
                <a:t>독립변수</a:t>
              </a:r>
              <a:r>
                <a:rPr lang="en-US" altLang="ko-KR" sz="1100"/>
                <a:t>)</a:t>
              </a:r>
              <a:r>
                <a:rPr lang="ko-KR" altLang="en-US" sz="1100"/>
                <a:t>의</a:t>
              </a:r>
            </a:p>
            <a:p>
              <a:pPr lvl="0">
                <a:defRPr/>
              </a:pPr>
              <a:r>
                <a:rPr lang="ko-KR" altLang="en-US" sz="1100"/>
                <a:t>변화에 따라 결과가</a:t>
              </a:r>
            </a:p>
            <a:p>
              <a:pPr lvl="0">
                <a:defRPr/>
              </a:pPr>
              <a:r>
                <a:rPr lang="ko-KR" altLang="en-US" sz="1100"/>
                <a:t>얼마나 변화하는지를</a:t>
              </a:r>
            </a:p>
            <a:p>
              <a:pPr lvl="0">
                <a:defRPr/>
              </a:pPr>
              <a:r>
                <a:rPr lang="ko-KR" altLang="en-US" sz="1100"/>
                <a:t>예측하는 모형</a:t>
              </a:r>
              <a:endParaRPr lang="en-US" altLang="ko-KR" sz="11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21952" y="4414492"/>
              <a:ext cx="1684612" cy="747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3. </a:t>
              </a:r>
              <a:r>
                <a:rPr lang="ko-KR" altLang="en-US" sz="1100"/>
                <a:t>랜덤 포레스트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다수의 의사결정 나무를</a:t>
              </a:r>
            </a:p>
            <a:p>
              <a:pPr lvl="0">
                <a:defRPr/>
              </a:pPr>
              <a:r>
                <a:rPr lang="ko-KR" altLang="en-US" sz="1100"/>
                <a:t>결합하여 분석하는 모형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29341" y="5478467"/>
              <a:ext cx="1503938" cy="7492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4. KMeans (</a:t>
              </a:r>
              <a:r>
                <a:rPr lang="ko-KR" altLang="en-US" sz="1100"/>
                <a:t>군집화</a:t>
              </a:r>
              <a:r>
                <a:rPr lang="en-US" altLang="ko-KR" sz="1100"/>
                <a:t>)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각 특성을 분석해서</a:t>
              </a:r>
            </a:p>
            <a:p>
              <a:pPr lvl="0">
                <a:defRPr/>
              </a:pPr>
              <a:r>
                <a:rPr lang="ko-KR" altLang="en-US" sz="1100"/>
                <a:t>군집화</a:t>
              </a:r>
              <a:endParaRPr lang="en-US" altLang="ko-KR" sz="1100"/>
            </a:p>
          </p:txBody>
        </p:sp>
      </p:grpSp>
      <p:sp>
        <p:nvSpPr>
          <p:cNvPr id="56" name="사각형: 둥근 모서리 55"/>
          <p:cNvSpPr/>
          <p:nvPr/>
        </p:nvSpPr>
        <p:spPr>
          <a:xfrm>
            <a:off x="9510030" y="192127"/>
            <a:ext cx="2418122" cy="599296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9423581" y="851256"/>
            <a:ext cx="2636815" cy="582078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95814" y="785055"/>
            <a:ext cx="294731" cy="130621"/>
          </a:xfrm>
          <a:prstGeom prst="rect">
            <a:avLst/>
          </a:prstGeom>
          <a:noFill/>
        </p:spPr>
      </p:pic>
      <p:sp>
        <p:nvSpPr>
          <p:cNvPr id="64" name="사각형: 둥근 모서리 63"/>
          <p:cNvSpPr/>
          <p:nvPr/>
        </p:nvSpPr>
        <p:spPr>
          <a:xfrm>
            <a:off x="9683152" y="918454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62" name="Picture 14" descr="시계열 그래프에 대한 이미지 검색결과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817897" y="1361334"/>
            <a:ext cx="933238" cy="1062699"/>
          </a:xfrm>
          <a:prstGeom prst="rect">
            <a:avLst/>
          </a:prstGeom>
          <a:noFill/>
        </p:spPr>
      </p:pic>
      <p:pic>
        <p:nvPicPr>
          <p:cNvPr id="2068" name="Picture 20" descr="회귀분석에 대한 이미지 검색결과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0751135" y="1367006"/>
            <a:ext cx="962239" cy="1057028"/>
          </a:xfrm>
          <a:prstGeom prst="rect">
            <a:avLst/>
          </a:prstGeom>
          <a:noFill/>
        </p:spPr>
      </p:pic>
      <p:sp>
        <p:nvSpPr>
          <p:cNvPr id="69" name="사각형: 둥근 모서리 68"/>
          <p:cNvSpPr/>
          <p:nvPr/>
        </p:nvSpPr>
        <p:spPr>
          <a:xfrm>
            <a:off x="9737357" y="3343118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0" name="Picture 22" descr="군집화에 대한 이미지 검색결과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9790949" y="4162972"/>
            <a:ext cx="2016869" cy="1110520"/>
          </a:xfrm>
          <a:prstGeom prst="rect">
            <a:avLst/>
          </a:prstGeom>
          <a:noFill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062246F-4649-49BF-97BE-92DA2EABE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40" y="5882231"/>
            <a:ext cx="526738" cy="475536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004F833-B499-4184-8C23-8914C54CE04A}"/>
              </a:ext>
            </a:extLst>
          </p:cNvPr>
          <p:cNvSpPr/>
          <p:nvPr/>
        </p:nvSpPr>
        <p:spPr>
          <a:xfrm>
            <a:off x="9758669" y="3652032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소비패턴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2151" y="856317"/>
            <a:ext cx="5349864" cy="26184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6600">
                <a:solidFill>
                  <a:srgbClr val="659859"/>
                </a:solidFill>
                <a:latin typeface="Giddyup Std"/>
                <a:ea typeface="Giddyup Std"/>
                <a:cs typeface="Giddyup Std"/>
              </a:rPr>
              <a:t>I</a:t>
            </a:r>
            <a:r>
              <a:rPr kumimoji="1" lang="en-US" altLang="ko-KR" sz="166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ndex</a:t>
            </a:r>
            <a:endParaRPr kumimoji="1" lang="ko-KR" altLang="en-US" sz="16600">
              <a:solidFill>
                <a:srgbClr val="768149"/>
              </a:solidFill>
              <a:latin typeface="Giddyup Std"/>
              <a:ea typeface="Giddyup Std"/>
              <a:cs typeface="Giddyup Std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61341" y="734810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3049730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제주감귤 설명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분석 방안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724669" y="860474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발표순서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AB776-D6BC-481C-9281-84D705EBB8FB}"/>
              </a:ext>
            </a:extLst>
          </p:cNvPr>
          <p:cNvSpPr txBox="1"/>
          <p:nvPr/>
        </p:nvSpPr>
        <p:spPr>
          <a:xfrm>
            <a:off x="1526623" y="3792559"/>
            <a:ext cx="69213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1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조 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: 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송 지영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, 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정 규진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,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</a:t>
            </a:r>
            <a:endParaRPr kumimoji="1" lang="en-US" altLang="ko-KR" sz="3200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 lvl="0">
              <a:defRPr/>
            </a:pP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	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장 하림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, 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임 영택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</a:t>
            </a:r>
            <a:endParaRPr kumimoji="1" lang="ko-KR" altLang="en-US" sz="3200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6098" y="143930"/>
            <a:ext cx="3846174" cy="1745858"/>
            <a:chOff x="948263" y="105257"/>
            <a:chExt cx="3965633" cy="1028608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099524" y="32516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일정표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AB776-D6BC-481C-9281-84D705EBB8FB}"/>
              </a:ext>
            </a:extLst>
          </p:cNvPr>
          <p:cNvSpPr txBox="1"/>
          <p:nvPr/>
        </p:nvSpPr>
        <p:spPr>
          <a:xfrm>
            <a:off x="225169" y="6250099"/>
            <a:ext cx="7480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1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조 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: 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송 지영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, 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정 규진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,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장 하림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, 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임 영택</a:t>
            </a: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</a:t>
            </a:r>
            <a:endParaRPr kumimoji="1" lang="ko-KR" altLang="en-US" sz="3200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784780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en-US" altLang="ko-KR" dirty="0"/>
              <a:t>~ 19</a:t>
            </a:r>
            <a:r>
              <a:rPr lang="ko-KR" altLang="en-US" dirty="0"/>
              <a:t>일</a:t>
            </a:r>
            <a:endParaRPr lang="en-US" altLang="ko-KR" dirty="0"/>
          </a:p>
          <a:p>
            <a:pPr algn="ctr"/>
            <a:r>
              <a:rPr lang="en-US" altLang="ko-KR" dirty="0"/>
              <a:t>Data </a:t>
            </a:r>
            <a:r>
              <a:rPr lang="ko-KR" altLang="en-US" dirty="0"/>
              <a:t>수집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251A53-E162-4E47-9296-5B50F401DCDD}"/>
              </a:ext>
            </a:extLst>
          </p:cNvPr>
          <p:cNvSpPr/>
          <p:nvPr/>
        </p:nvSpPr>
        <p:spPr>
          <a:xfrm>
            <a:off x="6750466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preprocessing &amp;</a:t>
            </a:r>
          </a:p>
          <a:p>
            <a:pPr algn="ctr"/>
            <a:r>
              <a:rPr lang="ko-KR" altLang="en-US" dirty="0"/>
              <a:t>시각화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AE589E-BA9A-4674-A950-1813169F566C}"/>
              </a:ext>
            </a:extLst>
          </p:cNvPr>
          <p:cNvSpPr/>
          <p:nvPr/>
        </p:nvSpPr>
        <p:spPr>
          <a:xfrm>
            <a:off x="5376772" y="2335428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CC6CE0-8F28-4525-988C-8EEAD2E24CCC}"/>
              </a:ext>
            </a:extLst>
          </p:cNvPr>
          <p:cNvSpPr/>
          <p:nvPr/>
        </p:nvSpPr>
        <p:spPr>
          <a:xfrm>
            <a:off x="1799649" y="3880396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</a:t>
            </a:r>
            <a:r>
              <a:rPr lang="en-US" altLang="ko-KR" dirty="0"/>
              <a:t>~ 22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Modeling &amp;</a:t>
            </a:r>
          </a:p>
          <a:p>
            <a:pPr algn="ctr"/>
            <a:r>
              <a:rPr lang="en-US" altLang="ko-KR" dirty="0"/>
              <a:t>Model </a:t>
            </a:r>
            <a:r>
              <a:rPr lang="ko-KR" altLang="en-US" dirty="0"/>
              <a:t>검증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FDC52DE-21EA-4051-A8C5-3E72FD6EDA65}"/>
              </a:ext>
            </a:extLst>
          </p:cNvPr>
          <p:cNvSpPr/>
          <p:nvPr/>
        </p:nvSpPr>
        <p:spPr>
          <a:xfrm>
            <a:off x="6750466" y="3880395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 </a:t>
            </a:r>
            <a:r>
              <a:rPr lang="en-US" altLang="ko-KR" dirty="0"/>
              <a:t>~</a:t>
            </a:r>
          </a:p>
          <a:p>
            <a:pPr algn="ctr"/>
            <a:r>
              <a:rPr lang="en-US" altLang="ko-KR" dirty="0"/>
              <a:t>Project </a:t>
            </a:r>
            <a:r>
              <a:rPr lang="ko-KR" altLang="en-US" dirty="0"/>
              <a:t>발표</a:t>
            </a:r>
            <a:r>
              <a:rPr lang="en-US" altLang="ko-KR" dirty="0"/>
              <a:t> 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5347180" y="4520315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2160" y="1002655"/>
            <a:ext cx="628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추운 겨울철  한번쯤은 생각나는 대표 과일 제주산 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4708" y="1038308"/>
            <a:ext cx="7101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8AD87B-84DC-4E57-9F7F-83B648D30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3"/>
          <a:stretch/>
        </p:blipFill>
        <p:spPr>
          <a:xfrm>
            <a:off x="1607782" y="2517259"/>
            <a:ext cx="4869058" cy="4021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88424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생산산업 중 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 농수산업이 차지하는 비율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anum Gothic"/>
                <a:ea typeface="Nanum Gothic"/>
                <a:cs typeface="Nanum Gothic"/>
              </a:rPr>
              <a:t> </a:t>
            </a:r>
            <a:r>
              <a:rPr kumimoji="1"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latin typeface="Nanum Gothic"/>
                <a:ea typeface="Nanum Gothic"/>
                <a:cs typeface="Nanum Gothic"/>
              </a:rPr>
              <a:t>27%</a:t>
            </a:r>
            <a:endParaRPr kumimoji="1" lang="ko-KR" altLang="en-US" sz="2800" b="1" dirty="0">
              <a:ln w="22225">
                <a:solidFill>
                  <a:schemeClr val="accent2"/>
                </a:solidFill>
                <a:prstDash val="solid"/>
              </a:ln>
              <a:latin typeface="Nanum Gothic"/>
              <a:ea typeface="Nanum Gothic"/>
              <a:cs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56" y="1603344"/>
            <a:ext cx="28667248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제주 지역의 채소류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과실류</a:t>
            </a:r>
            <a:r>
              <a:rPr lang="ko-KR" altLang="en-US" sz="2400" dirty="0"/>
              <a:t> 생산량 등은 </a:t>
            </a:r>
          </a:p>
          <a:p>
            <a:pPr lvl="0">
              <a:defRPr/>
            </a:pPr>
            <a:r>
              <a:rPr lang="ko-KR" altLang="en-US" sz="2400" dirty="0"/>
              <a:t>우리나라 전체 산출량에서 높은 비중을 차지</a:t>
            </a:r>
            <a:endParaRPr lang="en-US" altLang="ko-KR" sz="2400" dirty="0"/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한편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전국 감귤생산량 중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제주도내 생산량은 </a:t>
            </a:r>
            <a:endParaRPr lang="en-US" altLang="ko-KR" dirty="0"/>
          </a:p>
          <a:p>
            <a:pPr lvl="0">
              <a:defRPr/>
            </a:pPr>
            <a:r>
              <a:rPr lang="en-US" altLang="ko-KR" sz="2800" dirty="0">
                <a:solidFill>
                  <a:srgbClr val="FF0000"/>
                </a:solidFill>
              </a:rPr>
              <a:t>99.8%</a:t>
            </a:r>
            <a:r>
              <a:rPr lang="ko-KR" altLang="en-US" dirty="0"/>
              <a:t>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D3D7A2-C3BD-4891-AC85-182E7633F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8"/>
          <a:stretch/>
        </p:blipFill>
        <p:spPr>
          <a:xfrm>
            <a:off x="6569044" y="3177183"/>
            <a:ext cx="5295900" cy="3383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2175-C276-4CF2-A57B-B1BE4DCF0BD1}"/>
              </a:ext>
            </a:extLst>
          </p:cNvPr>
          <p:cNvSpPr txBox="1"/>
          <p:nvPr/>
        </p:nvSpPr>
        <p:spPr>
          <a:xfrm>
            <a:off x="7942119" y="643457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통계청 </a:t>
            </a:r>
            <a:r>
              <a:rPr lang="en-US" altLang="ko-KR" dirty="0"/>
              <a:t>2018</a:t>
            </a:r>
            <a:r>
              <a:rPr lang="ko-KR" altLang="en-US" dirty="0"/>
              <a:t>년 농림어업조사 결과 발표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9CCD6-1C95-4A52-9A9E-885E48DC69C3}"/>
              </a:ext>
            </a:extLst>
          </p:cNvPr>
          <p:cNvSpPr txBox="1"/>
          <p:nvPr/>
        </p:nvSpPr>
        <p:spPr>
          <a:xfrm>
            <a:off x="6569044" y="2311914"/>
            <a:ext cx="4060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dirty="0"/>
              <a:t>채소생산량이 </a:t>
            </a:r>
          </a:p>
          <a:p>
            <a:pPr lvl="0">
              <a:defRPr/>
            </a:pPr>
            <a:r>
              <a:rPr lang="ko-KR" altLang="en-US" dirty="0"/>
              <a:t>전국에서 차지하는 비중은 </a:t>
            </a:r>
            <a:r>
              <a:rPr lang="en-US" altLang="ko-KR" dirty="0"/>
              <a:t>7.7% 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그런데 최근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6829" y="701052"/>
            <a:ext cx="54122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실제로도 달지않은 귤들은 버려 지기 까지 하는 상황 </a:t>
            </a:r>
          </a:p>
          <a:p>
            <a:pPr lvl="0">
              <a:defRPr/>
            </a:pPr>
            <a:r>
              <a:rPr kumimoji="1" lang="ko-KR" altLang="en-US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그리고 가공용 감귤까지도 폐기수순을 밟고있는 상황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780" y="1449040"/>
            <a:ext cx="5726708" cy="4827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00297" y="2071310"/>
            <a:ext cx="5159611" cy="4443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5AAACA-58D7-41C5-97C6-E7888432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3" y="1452300"/>
            <a:ext cx="6678383" cy="53030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033" y="438508"/>
            <a:ext cx="6811963" cy="5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sz="320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27" name="말풍선: 모서리가 둥근 사각형 1026"/>
          <p:cNvSpPr/>
          <p:nvPr/>
        </p:nvSpPr>
        <p:spPr>
          <a:xfrm>
            <a:off x="3108341" y="254322"/>
            <a:ext cx="8165345" cy="1030690"/>
          </a:xfrm>
          <a:prstGeom prst="wedgeRoundRectCallout">
            <a:avLst>
              <a:gd name="adj1" fmla="val 13385"/>
              <a:gd name="adj2" fmla="val 13923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전국 감귤산업 중 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큰 비중을 차지하는</a:t>
            </a:r>
          </a:p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제주도의 감귤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의 정확한 소비예측이 필요</a:t>
            </a:r>
            <a:r>
              <a:rPr kumimoji="1" lang="en-US" altLang="ko-KR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.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 </a:t>
            </a:r>
          </a:p>
        </p:txBody>
      </p:sp>
      <p:pic>
        <p:nvPicPr>
          <p:cNvPr id="1028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8462" y="5157631"/>
            <a:ext cx="1957920" cy="1689071"/>
          </a:xfrm>
          <a:prstGeom prst="rect">
            <a:avLst/>
          </a:prstGeom>
        </p:spPr>
      </p:pic>
      <p:pic>
        <p:nvPicPr>
          <p:cNvPr id="1029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58104" y="3641915"/>
            <a:ext cx="1835042" cy="1609085"/>
          </a:xfrm>
          <a:prstGeom prst="rect">
            <a:avLst/>
          </a:prstGeom>
        </p:spPr>
      </p:pic>
      <p:pic>
        <p:nvPicPr>
          <p:cNvPr id="1030" name="그림 4"/>
          <p:cNvPicPr>
            <a:picLocks noChangeAspect="1"/>
          </p:cNvPicPr>
          <p:nvPr/>
        </p:nvPicPr>
        <p:blipFill rotWithShape="1">
          <a:blip r:embed="rId3"/>
          <a:srcRect l="34260" t="9870" r="38640" b="36450"/>
          <a:stretch>
            <a:fillRect/>
          </a:stretch>
        </p:blipFill>
        <p:spPr>
          <a:xfrm>
            <a:off x="7601309" y="4906317"/>
            <a:ext cx="2133948" cy="2024001"/>
          </a:xfrm>
          <a:prstGeom prst="rect">
            <a:avLst/>
          </a:prstGeom>
        </p:spPr>
      </p:pic>
      <p:pic>
        <p:nvPicPr>
          <p:cNvPr id="1026" name="Picture 2" descr="느낌표에 대한 이미지 검색결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513158" y="1268914"/>
            <a:ext cx="3906613" cy="44382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352</Words>
  <Application>Microsoft Office PowerPoint</Application>
  <PresentationFormat>와이드스크린</PresentationFormat>
  <Paragraphs>121</Paragraphs>
  <Slides>13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Giddyup Std</vt:lpstr>
      <vt:lpstr>Nanum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ICT01_06</cp:lastModifiedBy>
  <cp:revision>77</cp:revision>
  <dcterms:created xsi:type="dcterms:W3CDTF">2016-11-29T09:26:18Z</dcterms:created>
  <dcterms:modified xsi:type="dcterms:W3CDTF">2020-01-16T06:57:22Z</dcterms:modified>
  <cp:version>1000.0000.01</cp:version>
</cp:coreProperties>
</file>